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32" r:id="rId6"/>
    <p:sldId id="497" r:id="rId7"/>
    <p:sldId id="322" r:id="rId8"/>
    <p:sldId id="323" r:id="rId9"/>
    <p:sldId id="324" r:id="rId10"/>
    <p:sldId id="498" r:id="rId11"/>
    <p:sldId id="325" r:id="rId12"/>
    <p:sldId id="330" r:id="rId13"/>
    <p:sldId id="331" r:id="rId14"/>
    <p:sldId id="318" r:id="rId15"/>
    <p:sldId id="327" r:id="rId16"/>
    <p:sldId id="326" r:id="rId17"/>
    <p:sldId id="499" r:id="rId18"/>
    <p:sldId id="500" r:id="rId19"/>
    <p:sldId id="501" r:id="rId20"/>
    <p:sldId id="502" r:id="rId21"/>
    <p:sldId id="504" r:id="rId22"/>
    <p:sldId id="503" r:id="rId23"/>
    <p:sldId id="505" r:id="rId24"/>
    <p:sldId id="506" r:id="rId25"/>
    <p:sldId id="507" r:id="rId26"/>
    <p:sldId id="508" r:id="rId27"/>
    <p:sldId id="270"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2" autoAdjust="0"/>
    <p:restoredTop sz="96571" autoAdjust="0"/>
  </p:normalViewPr>
  <p:slideViewPr>
    <p:cSldViewPr snapToGrid="0" showGuides="1">
      <p:cViewPr varScale="1">
        <p:scale>
          <a:sx n="96" d="100"/>
          <a:sy n="96" d="100"/>
        </p:scale>
        <p:origin x="584" y="6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11/11/2018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11/11/2018</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was originally designed to be 45 Minutes.  However, this normally skips out detailed discussions of the other workflows.  I have expanded these here since I will have an hour to talk this time.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310698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010311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1512578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4649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12405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68198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1905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614620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Alicia gave talk in the past.  As such, this tutorial follows here talk closely and I am using some of her slides.</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276936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55097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evaluate test frameworks to see if you can confirm that code is erroring correctly.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836559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20041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5592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89378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07819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0604505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102507226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x.doi.org/10.6084/m9.figshare.730418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bit.ly/sc18-eva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rdoneal/infrastructur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ithub.com/amklinv/morphe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Code Coverage and </a:t>
            </a:r>
            <a:br>
              <a:rPr lang="en-US" dirty="0"/>
            </a:br>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Better Scientific Software Tutorial</a:t>
            </a:r>
          </a:p>
          <a:p>
            <a:pPr>
              <a:lnSpc>
                <a:spcPct val="100000"/>
              </a:lnSpc>
              <a:spcBef>
                <a:spcPts val="2400"/>
              </a:spcBef>
            </a:pPr>
            <a:r>
              <a:rPr lang="en-US" sz="2000" dirty="0"/>
              <a:t>Jared O’Neal</a:t>
            </a:r>
          </a:p>
          <a:p>
            <a:pPr>
              <a:lnSpc>
                <a:spcPct val="100000"/>
              </a:lnSpc>
              <a:spcBef>
                <a:spcPts val="0"/>
              </a:spcBef>
            </a:pPr>
            <a:r>
              <a:rPr lang="en-US" sz="2000" dirty="0"/>
              <a:t>Mathematics and Computer Science Division</a:t>
            </a:r>
          </a:p>
          <a:p>
            <a:pPr>
              <a:lnSpc>
                <a:spcPct val="100000"/>
              </a:lnSpc>
              <a:spcBef>
                <a:spcPts val="0"/>
              </a:spcBef>
            </a:pPr>
            <a:r>
              <a:rPr lang="en-US" sz="2000" dirty="0"/>
              <a:t>Argonne National Laboratory</a:t>
            </a:r>
          </a:p>
          <a:p>
            <a:pPr>
              <a:spcBef>
                <a:spcPts val="2400"/>
              </a:spcBef>
            </a:pPr>
            <a:r>
              <a:rPr lang="en-US" sz="2000" dirty="0"/>
              <a:t>Supercomputing 2018</a:t>
            </a:r>
          </a:p>
          <a:p>
            <a:pPr>
              <a:spcBef>
                <a:spcPts val="0"/>
              </a:spcBef>
            </a:pPr>
            <a:r>
              <a:rPr lang="en-US" sz="2000" dirty="0"/>
              <a:t>Dallas, TX</a:t>
            </a:r>
            <a:br>
              <a:rPr lang="en-US" sz="2000" dirty="0"/>
            </a:br>
            <a:r>
              <a:rPr lang="en-US" sz="2000" dirty="0"/>
              <a:t>November 12, 2018</a:t>
            </a:r>
          </a:p>
          <a:p>
            <a:pPr>
              <a:spcBef>
                <a:spcPts val="2400"/>
              </a:spcBef>
            </a:pPr>
            <a:endParaRPr lang="en-US" dirty="0"/>
          </a:p>
        </p:txBody>
      </p:sp>
      <p:pic>
        <p:nvPicPr>
          <p:cNvPr id="4" name="Picture 2" descr="https://licensebuttons.net/l/by/4.0/88x31.png">
            <a:extLst>
              <a:ext uri="{FF2B5EF4-FFF2-40B4-BE49-F238E27FC236}">
                <a16:creationId xmlns:a16="http://schemas.microsoft.com/office/drawing/2014/main" id="{AA847B73-6C33-4116-B76D-C90C5147C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D372-1B49-4E78-A9F5-B8254A3D329C}"/>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4187568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95765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245525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399236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p:txBody>
          <a:bodyPr/>
          <a:lstStyle/>
          <a:p>
            <a:r>
              <a:rPr lang="en-US" dirty="0"/>
              <a:t>Has existed for some time and interest is growing</a:t>
            </a:r>
          </a:p>
          <a:p>
            <a:r>
              <a:rPr lang="en-US" dirty="0"/>
              <a:t>ECP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 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1484682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 Hello World</a:t>
            </a:r>
          </a:p>
        </p:txBody>
      </p:sp>
      <p:sp>
        <p:nvSpPr>
          <p:cNvPr id="4" name="TextBox 3">
            <a:extLst>
              <a:ext uri="{FF2B5EF4-FFF2-40B4-BE49-F238E27FC236}">
                <a16:creationId xmlns:a16="http://schemas.microsoft.com/office/drawing/2014/main" id="{F517CFC7-97C2-5F43-9995-B84C7ABEA896}"/>
              </a:ext>
            </a:extLst>
          </p:cNvPr>
          <p:cNvSpPr txBox="1"/>
          <p:nvPr/>
        </p:nvSpPr>
        <p:spPr>
          <a:xfrm>
            <a:off x="1828324" y="2918960"/>
            <a:ext cx="6003695" cy="1181862"/>
          </a:xfrm>
          <a:prstGeom prst="rect">
            <a:avLst/>
          </a:prstGeom>
          <a:noFill/>
        </p:spPr>
        <p:txBody>
          <a:bodyPr wrap="none" lIns="118872" tIns="91440" rIns="118872" bIns="91440" rtlCol="0" anchor="ctr" anchorCtr="0">
            <a:spAutoFit/>
          </a:bodyPr>
          <a:lstStyle/>
          <a:p>
            <a:pPr>
              <a:lnSpc>
                <a:spcPct val="90000"/>
              </a:lnSpc>
            </a:pPr>
            <a:r>
              <a:rPr lang="en-US" sz="2400" dirty="0">
                <a:hlinkClick r:id="rId2"/>
              </a:rPr>
              <a:t>https://github.com/jrdoneal/CI_HelloWorld</a:t>
            </a:r>
            <a:endParaRPr lang="en-US" sz="2400" dirty="0"/>
          </a:p>
          <a:p>
            <a:pPr>
              <a:lnSpc>
                <a:spcPct val="90000"/>
              </a:lnSpc>
            </a:pPr>
            <a:endParaRPr lang="en-US" sz="2400" dirty="0"/>
          </a:p>
          <a:p>
            <a:pPr>
              <a:lnSpc>
                <a:spcPct val="90000"/>
              </a:lnSpc>
            </a:pPr>
            <a:r>
              <a:rPr lang="en-US" sz="2400" dirty="0">
                <a:hlinkClick r:id="rId3"/>
              </a:rPr>
              <a:t>https://travis-ci.org/jrdoneal/CI_HelloWorld</a:t>
            </a:r>
            <a:endParaRPr lang="en-US" sz="2400" dirty="0"/>
          </a:p>
        </p:txBody>
      </p:sp>
    </p:spTree>
    <p:extLst>
      <p:ext uri="{BB962C8B-B14F-4D97-AF65-F5344CB8AC3E}">
        <p14:creationId xmlns:p14="http://schemas.microsoft.com/office/powerpoint/2010/main" val="1075003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3225758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257540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14024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1184769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49203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8A6F-30A9-B049-B0F9-32BDF6CDE7F4}"/>
              </a:ext>
            </a:extLst>
          </p:cNvPr>
          <p:cNvSpPr>
            <a:spLocks noGrp="1"/>
          </p:cNvSpPr>
          <p:nvPr>
            <p:ph type="title"/>
          </p:nvPr>
        </p:nvSpPr>
        <p:spPr/>
        <p:txBody>
          <a:bodyPr/>
          <a:lstStyle/>
          <a:p>
            <a:r>
              <a:rPr lang="en-US" dirty="0"/>
              <a:t>License, citation, and acknowledgments</a:t>
            </a:r>
          </a:p>
        </p:txBody>
      </p:sp>
      <p:sp>
        <p:nvSpPr>
          <p:cNvPr id="3" name="Content Placeholder 2">
            <a:extLst>
              <a:ext uri="{FF2B5EF4-FFF2-40B4-BE49-F238E27FC236}">
                <a16:creationId xmlns:a16="http://schemas.microsoft.com/office/drawing/2014/main" id="{9597AE7B-72DB-0F40-AFB2-E7C4607E7D4B}"/>
              </a:ext>
            </a:extLst>
          </p:cNvPr>
          <p:cNvSpPr>
            <a:spLocks noGrp="1"/>
          </p:cNvSpPr>
          <p:nvPr>
            <p:ph idx="1"/>
          </p:nvPr>
        </p:nvSpPr>
        <p:spPr>
          <a:xfrm>
            <a:off x="365760" y="1554484"/>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Alicia </a:t>
            </a:r>
            <a:r>
              <a:rPr lang="en-US" sz="1800" dirty="0" err="1"/>
              <a:t>Klinvex</a:t>
            </a:r>
            <a:r>
              <a:rPr lang="en-US" sz="1800" dirty="0"/>
              <a:t> and Jared O’Neal, Code Coverage and Continuous Integration, Better Scientific Software tutorial, in SC ‘18: International Conference for High Performance Computing, Networking, Storage and Analysis, Dallas, Texas, 2018. DOI: </a:t>
            </a:r>
            <a:r>
              <a:rPr lang="en-US" sz="1800" dirty="0">
                <a:hlinkClick r:id="rId4"/>
              </a:rPr>
              <a:t>10.6084/m9.figshare.7304180</a:t>
            </a:r>
            <a:endParaRPr lang="en-US" sz="1800" dirty="0"/>
          </a:p>
          <a:p>
            <a:pPr marL="0" indent="0">
              <a:buNone/>
            </a:pPr>
            <a:r>
              <a:rPr lang="en-US" b="1" dirty="0"/>
              <a:t>Acknowledgements </a:t>
            </a:r>
            <a:endParaRPr lang="en-US" dirty="0"/>
          </a:p>
          <a:p>
            <a:r>
              <a:rPr lang="en-US" sz="1800" b="1" dirty="0"/>
              <a:t>Alicia </a:t>
            </a:r>
            <a:r>
              <a:rPr lang="en-US" sz="1800" b="1" dirty="0" err="1"/>
              <a:t>Klinvex</a:t>
            </a:r>
            <a:r>
              <a:rPr lang="en-US" sz="1800" b="1" dirty="0"/>
              <a:t> developed earlier versions of this module</a:t>
            </a:r>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 </a:t>
            </a:r>
          </a:p>
        </p:txBody>
      </p:sp>
      <p:pic>
        <p:nvPicPr>
          <p:cNvPr id="1025" name="Picture 1" descr="page2image6168">
            <a:extLst>
              <a:ext uri="{FF2B5EF4-FFF2-40B4-BE49-F238E27FC236}">
                <a16:creationId xmlns:a16="http://schemas.microsoft.com/office/drawing/2014/main" id="{03E36BB1-333A-0A45-87F4-B3BC180563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89369" y="6273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342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1064938"/>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65640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314774"/>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032922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137898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160288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316246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extLst/>
          </p:nvPr>
        </p:nvGraphicFramePr>
        <p:xfrm>
          <a:off x="530679" y="1113288"/>
          <a:ext cx="11127467" cy="540004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algn="l">
                        <a:lnSpc>
                          <a:spcPct val="100000"/>
                        </a:lnSpc>
                      </a:pPr>
                      <a:r>
                        <a:rPr lang="en-US" sz="1600" dirty="0"/>
                        <a:t>8:30am-8:40am</a:t>
                      </a:r>
                    </a:p>
                  </a:txBody>
                  <a:tcPr/>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 and Setup</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algn="l">
                        <a:lnSpc>
                          <a:spcPct val="100000"/>
                        </a:lnSpc>
                      </a:pPr>
                      <a:r>
                        <a:rPr lang="en-US" sz="1600" dirty="0"/>
                        <a:t>8:40am-9:00am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algn="l">
                        <a:lnSpc>
                          <a:spcPct val="100000"/>
                        </a:lnSpc>
                      </a:pPr>
                      <a:r>
                        <a:rPr lang="en-US" sz="1600" dirty="0"/>
                        <a:t>9:00am-10:00am</a:t>
                      </a:r>
                    </a:p>
                  </a:txBody>
                  <a:tcPr/>
                </a:tc>
                <a:tc>
                  <a:txBody>
                    <a:bodyPr/>
                    <a:lstStyle/>
                    <a:p>
                      <a:pPr>
                        <a:lnSpc>
                          <a:spcPct val="100000"/>
                        </a:lnSpc>
                      </a:pPr>
                      <a:r>
                        <a:rPr lang="en-US" sz="1600" dirty="0"/>
                        <a:t>02</a:t>
                      </a:r>
                    </a:p>
                  </a:txBody>
                  <a:tcPr/>
                </a:tc>
                <a:tc>
                  <a:txBody>
                    <a:bodyPr/>
                    <a:lstStyle/>
                    <a:p>
                      <a:pPr>
                        <a:lnSpc>
                          <a:spcPct val="100000"/>
                        </a:lnSpc>
                      </a:pPr>
                      <a:r>
                        <a:rPr lang="en-US" sz="1600" dirty="0"/>
                        <a:t>Git Workflows</a:t>
                      </a:r>
                    </a:p>
                  </a:txBody>
                  <a:tcPr/>
                </a:tc>
                <a:tc>
                  <a:txBody>
                    <a:bodyPr/>
                    <a:lstStyle/>
                    <a:p>
                      <a:pPr>
                        <a:lnSpc>
                          <a:spcPct val="100000"/>
                        </a:lnSpc>
                      </a:pPr>
                      <a:r>
                        <a:rPr lang="en-US" sz="1600" dirty="0"/>
                        <a:t>Jared O’Neal, ANL</a:t>
                      </a:r>
                    </a:p>
                  </a:txBody>
                  <a:tcPr/>
                </a:tc>
                <a:extLst>
                  <a:ext uri="{0D108BD9-81ED-4DB2-BD59-A6C34878D82A}">
                    <a16:rowId xmlns:a16="http://schemas.microsoft.com/office/drawing/2014/main" val="2417511484"/>
                  </a:ext>
                </a:extLst>
              </a:tr>
              <a:tr h="370840">
                <a:tc>
                  <a:txBody>
                    <a:bodyPr/>
                    <a:lstStyle/>
                    <a:p>
                      <a:pPr algn="l">
                        <a:lnSpc>
                          <a:spcPct val="100000"/>
                        </a:lnSpc>
                      </a:pPr>
                      <a:r>
                        <a:rPr lang="en-US" sz="1600" i="1" dirty="0">
                          <a:solidFill>
                            <a:schemeClr val="tx2"/>
                          </a:solidFill>
                        </a:rPr>
                        <a:t>10:00am-10:30am</a:t>
                      </a:r>
                    </a:p>
                  </a:txBody>
                  <a:tcPr/>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105160419"/>
                  </a:ext>
                </a:extLst>
              </a:tr>
              <a:tr h="370840">
                <a:tc>
                  <a:txBody>
                    <a:bodyPr/>
                    <a:lstStyle/>
                    <a:p>
                      <a:pPr algn="l">
                        <a:lnSpc>
                          <a:spcPct val="100000"/>
                        </a:lnSpc>
                      </a:pPr>
                      <a:r>
                        <a:rPr lang="en-US" sz="1600" dirty="0"/>
                        <a:t>10:30am-11:40am</a:t>
                      </a:r>
                    </a:p>
                  </a:txBody>
                  <a:tcPr/>
                </a:tc>
                <a:tc>
                  <a:txBody>
                    <a:bodyPr/>
                    <a:lstStyle/>
                    <a:p>
                      <a:pPr>
                        <a:lnSpc>
                          <a:spcPct val="100000"/>
                        </a:lnSpc>
                      </a:pPr>
                      <a:r>
                        <a:rPr lang="en-US" sz="1600" dirty="0"/>
                        <a:t>03</a:t>
                      </a:r>
                    </a:p>
                  </a:txBody>
                  <a:tcPr/>
                </a:tc>
                <a:tc>
                  <a:txBody>
                    <a:bodyPr/>
                    <a:lstStyle/>
                    <a:p>
                      <a:pPr>
                        <a:lnSpc>
                          <a:spcPct val="100000"/>
                        </a:lnSpc>
                      </a:pPr>
                      <a:r>
                        <a:rPr lang="en-US" sz="1600" dirty="0"/>
                        <a:t>Better (Small) Scientific Software Teams</a:t>
                      </a:r>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3991164013"/>
                  </a:ext>
                </a:extLst>
              </a:tr>
              <a:tr h="370840">
                <a:tc>
                  <a:txBody>
                    <a:bodyPr/>
                    <a:lstStyle/>
                    <a:p>
                      <a:pPr algn="l">
                        <a:lnSpc>
                          <a:spcPct val="100000"/>
                        </a:lnSpc>
                      </a:pPr>
                      <a:r>
                        <a:rPr lang="en-US" sz="1600" dirty="0"/>
                        <a:t>11:40am-12:00pm</a:t>
                      </a:r>
                    </a:p>
                  </a:txBody>
                  <a:tcPr/>
                </a:tc>
                <a:tc>
                  <a:txBody>
                    <a:bodyPr/>
                    <a:lstStyle/>
                    <a:p>
                      <a:pPr>
                        <a:lnSpc>
                          <a:spcPct val="100000"/>
                        </a:lnSpc>
                      </a:pPr>
                      <a:r>
                        <a:rPr lang="en-US" sz="1600" dirty="0"/>
                        <a:t>04</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a:lnSpc>
                          <a:spcPct val="100000"/>
                        </a:lnSpc>
                      </a:pPr>
                      <a:r>
                        <a:rPr lang="en-US" sz="1600" dirty="0"/>
                        <a:t>Michael A. </a:t>
                      </a:r>
                      <a:r>
                        <a:rPr lang="en-US" sz="1600" dirty="0" err="1"/>
                        <a:t>Heroux</a:t>
                      </a:r>
                      <a:r>
                        <a:rPr lang="en-US" sz="1600" dirty="0"/>
                        <a:t>, SNL</a:t>
                      </a:r>
                    </a:p>
                  </a:txBody>
                  <a:tcPr/>
                </a:tc>
                <a:extLst>
                  <a:ext uri="{0D108BD9-81ED-4DB2-BD59-A6C34878D82A}">
                    <a16:rowId xmlns:a16="http://schemas.microsoft.com/office/drawing/2014/main" val="910718610"/>
                  </a:ext>
                </a:extLst>
              </a:tr>
              <a:tr h="370840">
                <a:tc>
                  <a:txBody>
                    <a:bodyPr/>
                    <a:lstStyle/>
                    <a:p>
                      <a:pPr algn="l">
                        <a:lnSpc>
                          <a:spcPct val="100000"/>
                        </a:lnSpc>
                      </a:pPr>
                      <a:r>
                        <a:rPr lang="en-US" sz="1600" i="1" dirty="0">
                          <a:solidFill>
                            <a:schemeClr val="tx2"/>
                          </a:solidFill>
                        </a:rPr>
                        <a:t>12:00pm-1:30pm</a:t>
                      </a:r>
                    </a:p>
                  </a:txBody>
                  <a:tcPr/>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(C1/2/3/4 Ballroom, 2</a:t>
                      </a:r>
                      <a:r>
                        <a:rPr lang="en-US" sz="1600" i="1" baseline="30000" dirty="0">
                          <a:solidFill>
                            <a:schemeClr val="tx2"/>
                          </a:solidFill>
                        </a:rPr>
                        <a:t>nd</a:t>
                      </a:r>
                      <a:r>
                        <a:rPr lang="en-US" sz="1600" i="1" dirty="0">
                          <a:solidFill>
                            <a:schemeClr val="tx2"/>
                          </a:solidFill>
                        </a:rPr>
                        <a:t> floor)</a:t>
                      </a: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3795300342"/>
                  </a:ext>
                </a:extLst>
              </a:tr>
              <a:tr h="370840">
                <a:tc>
                  <a:txBody>
                    <a:bodyPr/>
                    <a:lstStyle/>
                    <a:p>
                      <a:pPr algn="l">
                        <a:lnSpc>
                          <a:spcPct val="100000"/>
                        </a:lnSpc>
                      </a:pPr>
                      <a:r>
                        <a:rPr lang="en-US" sz="1600" i="0" dirty="0"/>
                        <a:t>1:30pm-2:15pm</a:t>
                      </a:r>
                    </a:p>
                  </a:txBody>
                  <a:tcPr/>
                </a:tc>
                <a:tc>
                  <a:txBody>
                    <a:bodyPr/>
                    <a:lstStyle/>
                    <a:p>
                      <a:pPr>
                        <a:lnSpc>
                          <a:spcPct val="100000"/>
                        </a:lnSpc>
                      </a:pPr>
                      <a:r>
                        <a:rPr lang="en-US" sz="1600" i="0" dirty="0"/>
                        <a:t>05</a:t>
                      </a:r>
                    </a:p>
                  </a:txBody>
                  <a:tcPr/>
                </a:tc>
                <a:tc>
                  <a:txBody>
                    <a:bodyPr/>
                    <a:lstStyle/>
                    <a:p>
                      <a:pPr>
                        <a:lnSpc>
                          <a:spcPct val="100000"/>
                        </a:lnSpc>
                      </a:pPr>
                      <a:r>
                        <a:rPr lang="en-US" sz="1600" i="0" dirty="0"/>
                        <a:t>An Introduction to Software Licensing</a:t>
                      </a:r>
                    </a:p>
                  </a:txBody>
                  <a:tcPr/>
                </a:tc>
                <a:tc>
                  <a:txBody>
                    <a:bodyPr/>
                    <a:lstStyle/>
                    <a:p>
                      <a:pPr>
                        <a:lnSpc>
                          <a:spcPct val="100000"/>
                        </a:lnSpc>
                      </a:pPr>
                      <a:r>
                        <a:rPr lang="en-US" sz="1600" i="0" dirty="0"/>
                        <a:t>David E. Bernholdt, ORNL</a:t>
                      </a:r>
                    </a:p>
                  </a:txBody>
                  <a:tcPr/>
                </a:tc>
                <a:extLst>
                  <a:ext uri="{0D108BD9-81ED-4DB2-BD59-A6C34878D82A}">
                    <a16:rowId xmlns:a16="http://schemas.microsoft.com/office/drawing/2014/main" val="4193880066"/>
                  </a:ext>
                </a:extLst>
              </a:tr>
              <a:tr h="370840">
                <a:tc>
                  <a:txBody>
                    <a:bodyPr/>
                    <a:lstStyle/>
                    <a:p>
                      <a:pPr algn="l">
                        <a:lnSpc>
                          <a:spcPct val="100000"/>
                        </a:lnSpc>
                      </a:pPr>
                      <a:r>
                        <a:rPr lang="en-US" sz="1600" i="0" dirty="0"/>
                        <a:t>2:15pm-2:55pm</a:t>
                      </a:r>
                    </a:p>
                  </a:txBody>
                  <a:tcPr/>
                </a:tc>
                <a:tc>
                  <a:txBody>
                    <a:bodyPr/>
                    <a:lstStyle/>
                    <a:p>
                      <a:pPr>
                        <a:lnSpc>
                          <a:spcPct val="100000"/>
                        </a:lnSpc>
                      </a:pPr>
                      <a:r>
                        <a:rPr lang="en-US" sz="1600" i="0" dirty="0"/>
                        <a:t>06</a:t>
                      </a:r>
                    </a:p>
                  </a:txBody>
                  <a:tcPr/>
                </a:tc>
                <a:tc>
                  <a:txBody>
                    <a:bodyPr/>
                    <a:lstStyle/>
                    <a:p>
                      <a:pPr>
                        <a:lnSpc>
                          <a:spcPct val="100000"/>
                        </a:lnSpc>
                      </a:pPr>
                      <a:r>
                        <a:rPr lang="en-US" sz="1600" i="0" dirty="0"/>
                        <a:t>Verification and Refactoring</a:t>
                      </a:r>
                    </a:p>
                  </a:txBody>
                  <a:tcPr/>
                </a:tc>
                <a:tc>
                  <a:txBody>
                    <a:bodyPr/>
                    <a:lstStyle/>
                    <a:p>
                      <a:pPr>
                        <a:lnSpc>
                          <a:spcPct val="100000"/>
                        </a:lnSpc>
                      </a:pPr>
                      <a:r>
                        <a:rPr lang="en-US" sz="1600" i="0" dirty="0" err="1"/>
                        <a:t>Anshu</a:t>
                      </a:r>
                      <a:r>
                        <a:rPr lang="en-US" sz="1600" i="0" dirty="0"/>
                        <a:t> Dubey, ANL</a:t>
                      </a:r>
                    </a:p>
                  </a:txBody>
                  <a:tcPr/>
                </a:tc>
                <a:extLst>
                  <a:ext uri="{0D108BD9-81ED-4DB2-BD59-A6C34878D82A}">
                    <a16:rowId xmlns:a16="http://schemas.microsoft.com/office/drawing/2014/main" val="1451415273"/>
                  </a:ext>
                </a:extLst>
              </a:tr>
              <a:tr h="370840">
                <a:tc>
                  <a:txBody>
                    <a:bodyPr/>
                    <a:lstStyle/>
                    <a:p>
                      <a:pPr algn="l">
                        <a:lnSpc>
                          <a:spcPct val="100000"/>
                        </a:lnSpc>
                      </a:pPr>
                      <a:r>
                        <a:rPr lang="en-US" sz="1600" i="0" dirty="0"/>
                        <a:t>2:55pm-3:00pm</a:t>
                      </a:r>
                    </a:p>
                  </a:txBody>
                  <a:tcPr/>
                </a:tc>
                <a:tc>
                  <a:txBody>
                    <a:bodyPr/>
                    <a:lstStyle/>
                    <a:p>
                      <a:pPr>
                        <a:lnSpc>
                          <a:spcPct val="100000"/>
                        </a:lnSpc>
                      </a:pPr>
                      <a:r>
                        <a:rPr lang="en-US" sz="1600" i="0" dirty="0"/>
                        <a:t>07</a:t>
                      </a:r>
                    </a:p>
                  </a:txBody>
                  <a:tcPr/>
                </a:tc>
                <a:tc>
                  <a:txBody>
                    <a:bodyPr/>
                    <a:lstStyle/>
                    <a:p>
                      <a:pPr>
                        <a:lnSpc>
                          <a:spcPct val="100000"/>
                        </a:lnSpc>
                      </a:pPr>
                      <a:r>
                        <a:rPr lang="en-US" sz="1600" i="0" dirty="0"/>
                        <a:t>Code Coverage </a:t>
                      </a:r>
                      <a:r>
                        <a:rPr lang="en-US" sz="1600" i="0" dirty="0">
                          <a:solidFill>
                            <a:schemeClr val="bg1">
                              <a:lumMod val="50000"/>
                            </a:schemeClr>
                          </a:solidFill>
                        </a:rPr>
                        <a:t>and Continuous Integration</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4127890560"/>
                  </a:ext>
                </a:extLst>
              </a:tr>
              <a:tr h="370840">
                <a:tc>
                  <a:txBody>
                    <a:bodyPr/>
                    <a:lstStyle/>
                    <a:p>
                      <a:pPr algn="l">
                        <a:lnSpc>
                          <a:spcPct val="100000"/>
                        </a:lnSpc>
                      </a:pPr>
                      <a:r>
                        <a:rPr lang="en-US" sz="1600" i="1" dirty="0">
                          <a:solidFill>
                            <a:schemeClr val="tx2"/>
                          </a:solidFill>
                        </a:rPr>
                        <a:t>3:00-3:30pm</a:t>
                      </a:r>
                    </a:p>
                  </a:txBody>
                  <a:tcPr/>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a:t>
                      </a:r>
                    </a:p>
                  </a:txBody>
                  <a:tcPr/>
                </a:tc>
                <a:tc>
                  <a:txBody>
                    <a:bodyPr/>
                    <a:lstStyle/>
                    <a:p>
                      <a:pPr>
                        <a:lnSpc>
                          <a:spcPct val="100000"/>
                        </a:lnSpc>
                      </a:pPr>
                      <a:endParaRPr lang="en-US" sz="1600" dirty="0">
                        <a:solidFill>
                          <a:schemeClr val="tx2"/>
                        </a:solidFill>
                      </a:endParaRPr>
                    </a:p>
                  </a:txBody>
                  <a:tcPr/>
                </a:tc>
                <a:extLst>
                  <a:ext uri="{0D108BD9-81ED-4DB2-BD59-A6C34878D82A}">
                    <a16:rowId xmlns:a16="http://schemas.microsoft.com/office/drawing/2014/main" val="2555228086"/>
                  </a:ext>
                </a:extLst>
              </a:tr>
              <a:tr h="370840">
                <a:tc>
                  <a:txBody>
                    <a:bodyPr/>
                    <a:lstStyle/>
                    <a:p>
                      <a:pPr algn="l">
                        <a:lnSpc>
                          <a:spcPct val="100000"/>
                        </a:lnSpc>
                      </a:pPr>
                      <a:r>
                        <a:rPr lang="en-US" sz="1600" i="0" dirty="0"/>
                        <a:t>3:30pm-3:40pm</a:t>
                      </a:r>
                    </a:p>
                  </a:txBody>
                  <a:tcPr/>
                </a:tc>
                <a:tc>
                  <a:txBody>
                    <a:bodyPr/>
                    <a:lstStyle/>
                    <a:p>
                      <a:pPr>
                        <a:lnSpc>
                          <a:spcPct val="100000"/>
                        </a:lnSpc>
                      </a:pPr>
                      <a:r>
                        <a:rPr lang="en-US" sz="1600" i="0" dirty="0"/>
                        <a:t>07</a:t>
                      </a:r>
                    </a:p>
                  </a:txBody>
                  <a:tcPr/>
                </a:tc>
                <a:tc>
                  <a:txBody>
                    <a:bodyPr/>
                    <a:lstStyle/>
                    <a:p>
                      <a:pPr>
                        <a:lnSpc>
                          <a:spcPct val="100000"/>
                        </a:lnSpc>
                      </a:pPr>
                      <a:r>
                        <a:rPr lang="en-US" sz="1600" i="0" dirty="0">
                          <a:solidFill>
                            <a:schemeClr val="bg1">
                              <a:lumMod val="50000"/>
                            </a:schemeClr>
                          </a:solidFill>
                        </a:rPr>
                        <a:t>Code Coverage and </a:t>
                      </a:r>
                      <a:r>
                        <a:rPr lang="en-US" sz="1600" i="0" dirty="0"/>
                        <a:t>Continuous Integration (continued)</a:t>
                      </a:r>
                    </a:p>
                  </a:txBody>
                  <a:tcPr/>
                </a:tc>
                <a:tc>
                  <a:txBody>
                    <a:bodyPr/>
                    <a:lstStyle/>
                    <a:p>
                      <a:pPr>
                        <a:lnSpc>
                          <a:spcPct val="100000"/>
                        </a:lnSpc>
                      </a:pPr>
                      <a:r>
                        <a:rPr lang="en-US" sz="1600" i="0" dirty="0"/>
                        <a:t>Jared O’Neal, ANL</a:t>
                      </a:r>
                    </a:p>
                  </a:txBody>
                  <a:tcPr/>
                </a:tc>
                <a:extLst>
                  <a:ext uri="{0D108BD9-81ED-4DB2-BD59-A6C34878D82A}">
                    <a16:rowId xmlns:a16="http://schemas.microsoft.com/office/drawing/2014/main" val="2444169840"/>
                  </a:ext>
                </a:extLst>
              </a:tr>
              <a:tr h="370840">
                <a:tc>
                  <a:txBody>
                    <a:bodyPr/>
                    <a:lstStyle/>
                    <a:p>
                      <a:pPr algn="l">
                        <a:lnSpc>
                          <a:spcPct val="100000"/>
                        </a:lnSpc>
                      </a:pPr>
                      <a:r>
                        <a:rPr lang="en-US" sz="1600" i="0" dirty="0"/>
                        <a:t>3:40pm-5:00pm</a:t>
                      </a:r>
                    </a:p>
                  </a:txBody>
                  <a:tcPr/>
                </a:tc>
                <a:tc>
                  <a:txBody>
                    <a:bodyPr/>
                    <a:lstStyle/>
                    <a:p>
                      <a:pPr>
                        <a:lnSpc>
                          <a:spcPct val="100000"/>
                        </a:lnSpc>
                      </a:pPr>
                      <a:r>
                        <a:rPr lang="en-US" sz="1600" i="0" dirty="0"/>
                        <a:t>08</a:t>
                      </a:r>
                    </a:p>
                  </a:txBody>
                  <a:tcPr/>
                </a:tc>
                <a:tc>
                  <a:txBody>
                    <a:bodyPr/>
                    <a:lstStyle/>
                    <a:p>
                      <a:pPr>
                        <a:lnSpc>
                          <a:spcPct val="100000"/>
                        </a:lnSpc>
                      </a:pPr>
                      <a:r>
                        <a:rPr lang="en-US" sz="1600" i="0"/>
                        <a:t>Hands-on Activities</a:t>
                      </a:r>
                      <a:endParaRPr lang="en-US" sz="1600" i="0" dirty="0"/>
                    </a:p>
                  </a:txBody>
                  <a:tcPr/>
                </a:tc>
                <a:tc>
                  <a:txBody>
                    <a:bodyPr/>
                    <a:lstStyle/>
                    <a:p>
                      <a:pPr>
                        <a:lnSpc>
                          <a:spcPct val="100000"/>
                        </a:lnSpc>
                      </a:pPr>
                      <a:r>
                        <a:rPr lang="en-US" sz="1600" i="0" dirty="0"/>
                        <a:t>Jared O’Neal, ANL, and team</a:t>
                      </a:r>
                    </a:p>
                  </a:txBody>
                  <a:tcPr/>
                </a:tc>
                <a:extLst>
                  <a:ext uri="{0D108BD9-81ED-4DB2-BD59-A6C34878D82A}">
                    <a16:rowId xmlns:a16="http://schemas.microsoft.com/office/drawing/2014/main" val="3049042265"/>
                  </a:ext>
                </a:extLst>
              </a:tr>
            </a:tbl>
          </a:graphicData>
        </a:graphic>
      </p:graphicFrame>
      <p:sp>
        <p:nvSpPr>
          <p:cNvPr id="3" name="Rectangle 2">
            <a:extLst>
              <a:ext uri="{FF2B5EF4-FFF2-40B4-BE49-F238E27FC236}">
                <a16:creationId xmlns:a16="http://schemas.microsoft.com/office/drawing/2014/main" id="{748BF80F-CC4F-4DB7-B8E6-6A0EA149C515}"/>
              </a:ext>
            </a:extLst>
          </p:cNvPr>
          <p:cNvSpPr/>
          <p:nvPr/>
        </p:nvSpPr>
        <p:spPr>
          <a:xfrm>
            <a:off x="5480376" y="406121"/>
            <a:ext cx="5220212" cy="456535"/>
          </a:xfrm>
          <a:prstGeom prst="rect">
            <a:avLst/>
          </a:prstGeom>
        </p:spPr>
        <p:txBody>
          <a:bodyPr wrap="none">
            <a:spAutoFit/>
          </a:bodyPr>
          <a:lstStyle/>
          <a:p>
            <a:pPr algn="ctr">
              <a:lnSpc>
                <a:spcPct val="150000"/>
              </a:lnSpc>
            </a:pPr>
            <a:r>
              <a:rPr lang="en-US" b="1" dirty="0"/>
              <a:t>Tutorial evaluation form: </a:t>
            </a:r>
            <a:r>
              <a:rPr lang="en-US" b="1" dirty="0">
                <a:hlinkClick r:id="rId2"/>
              </a:rPr>
              <a:t>http://bit.ly/sc18-eval</a:t>
            </a:r>
            <a:endParaRPr lang="en-US" b="1" dirty="0"/>
          </a:p>
        </p:txBody>
      </p:sp>
      <p:pic>
        <p:nvPicPr>
          <p:cNvPr id="6" name="Picture 5">
            <a:extLst>
              <a:ext uri="{FF2B5EF4-FFF2-40B4-BE49-F238E27FC236}">
                <a16:creationId xmlns:a16="http://schemas.microsoft.com/office/drawing/2014/main" id="{4C1DFBB4-000A-4605-AF50-C6C16796E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1085" y="0"/>
            <a:ext cx="1457739" cy="1457739"/>
          </a:xfrm>
          <a:prstGeom prst="rect">
            <a:avLst/>
          </a:prstGeom>
        </p:spPr>
      </p:pic>
      <p:grpSp>
        <p:nvGrpSpPr>
          <p:cNvPr id="10" name="Group 9">
            <a:extLst>
              <a:ext uri="{FF2B5EF4-FFF2-40B4-BE49-F238E27FC236}">
                <a16:creationId xmlns:a16="http://schemas.microsoft.com/office/drawing/2014/main" id="{A97743D4-90C7-46F7-99DF-DD3F92012DED}"/>
              </a:ext>
            </a:extLst>
          </p:cNvPr>
          <p:cNvGrpSpPr/>
          <p:nvPr/>
        </p:nvGrpSpPr>
        <p:grpSpPr>
          <a:xfrm>
            <a:off x="79513" y="5927040"/>
            <a:ext cx="12029799" cy="390939"/>
            <a:chOff x="79513" y="1653208"/>
            <a:chExt cx="12029799" cy="390939"/>
          </a:xfrm>
        </p:grpSpPr>
        <p:cxnSp>
          <p:nvCxnSpPr>
            <p:cNvPr id="7" name="Straight Connector 6">
              <a:extLst>
                <a:ext uri="{FF2B5EF4-FFF2-40B4-BE49-F238E27FC236}">
                  <a16:creationId xmlns:a16="http://schemas.microsoft.com/office/drawing/2014/main" id="{C32A3FE3-D361-4ED0-A257-E2CB811BEB8F}"/>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351AD24C-8755-436D-9850-03F6716A52FE}"/>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Arrow: Right 8">
              <a:extLst>
                <a:ext uri="{FF2B5EF4-FFF2-40B4-BE49-F238E27FC236}">
                  <a16:creationId xmlns:a16="http://schemas.microsoft.com/office/drawing/2014/main" id="{84C4E85C-D04E-4AA4-902A-734D58B73D12}"/>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35457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Code Coverage</a:t>
            </a:r>
          </a:p>
        </p:txBody>
      </p:sp>
    </p:spTree>
    <p:extLst>
      <p:ext uri="{BB962C8B-B14F-4D97-AF65-F5344CB8AC3E}">
        <p14:creationId xmlns:p14="http://schemas.microsoft.com/office/powerpoint/2010/main" val="357300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19081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509028" y="5649389"/>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u="sng" dirty="0">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4"/>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5">
            <a:extLst/>
          </a:blip>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6">
            <a:extLst/>
          </a:blip>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2497704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01081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Continuous Integration</a:t>
            </a:r>
          </a:p>
        </p:txBody>
      </p:sp>
    </p:spTree>
    <p:extLst>
      <p:ext uri="{BB962C8B-B14F-4D97-AF65-F5344CB8AC3E}">
        <p14:creationId xmlns:p14="http://schemas.microsoft.com/office/powerpoint/2010/main" val="21044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352859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4128024328"/>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481</TotalTime>
  <Words>1352</Words>
  <Application>Microsoft Office PowerPoint</Application>
  <PresentationFormat>Custom</PresentationFormat>
  <Paragraphs>201</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Black</vt:lpstr>
      <vt:lpstr>Calibri</vt:lpstr>
      <vt:lpstr>Courier New</vt:lpstr>
      <vt:lpstr>Presentations (Wide Screen)</vt:lpstr>
      <vt:lpstr>Code Coverage and  Continuous Integration</vt:lpstr>
      <vt:lpstr>License, citation, and acknowledgments</vt:lpstr>
      <vt:lpstr>Code Coverage</vt:lpstr>
      <vt:lpstr>How do we determine what other tests are needed?</vt:lpstr>
      <vt:lpstr>Code coverage output</vt:lpstr>
      <vt:lpstr>Code coverage is popular</vt:lpstr>
      <vt:lpstr>Continuous Integration</vt:lpstr>
      <vt:lpstr>The Short &amp; Sweet of Continuous Integration</vt:lpstr>
      <vt:lpstr>Work Decomposition</vt:lpstr>
      <vt:lpstr>Error detection</vt:lpstr>
      <vt:lpstr>Test Servers</vt:lpstr>
      <vt:lpstr>Cloud-based Test Servers</vt:lpstr>
      <vt:lpstr>Continuous integration (CI)</vt:lpstr>
      <vt:lpstr>CI Hello World</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 E.</cp:lastModifiedBy>
  <cp:revision>157</cp:revision>
  <cp:lastPrinted>2017-11-02T18:35:01Z</cp:lastPrinted>
  <dcterms:created xsi:type="dcterms:W3CDTF">2018-11-06T17:28:56Z</dcterms:created>
  <dcterms:modified xsi:type="dcterms:W3CDTF">2018-11-11T12:31:44Z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